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2"/>
  </p:notesMasterIdLst>
  <p:sldIdLst>
    <p:sldId id="279" r:id="rId2"/>
    <p:sldId id="281" r:id="rId3"/>
    <p:sldId id="282" r:id="rId4"/>
    <p:sldId id="277" r:id="rId5"/>
    <p:sldId id="280" r:id="rId6"/>
    <p:sldId id="272" r:id="rId7"/>
    <p:sldId id="273" r:id="rId8"/>
    <p:sldId id="275" r:id="rId9"/>
    <p:sldId id="276" r:id="rId10"/>
    <p:sldId id="278" r:id="rId11"/>
  </p:sldIdLst>
  <p:sldSz cx="12192000" cy="6858000"/>
  <p:notesSz cx="7086600" cy="9372600"/>
  <p:custDataLst>
    <p:tags r:id="rId13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CC"/>
    <a:srgbClr val="DFE8F1"/>
    <a:srgbClr val="C8D8E6"/>
    <a:srgbClr val="B2C7DB"/>
    <a:srgbClr val="F2F2F2"/>
    <a:srgbClr val="FFF7EB"/>
    <a:srgbClr val="003399"/>
    <a:srgbClr val="FFFFFF"/>
    <a:srgbClr val="339933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073" autoAdjust="0"/>
  </p:normalViewPr>
  <p:slideViewPr>
    <p:cSldViewPr showGuides="1">
      <p:cViewPr>
        <p:scale>
          <a:sx n="100" d="100"/>
          <a:sy n="100" d="100"/>
        </p:scale>
        <p:origin x="186" y="234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2021-01-02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2"/>
            </p:custDataLst>
          </p:nvPr>
        </p:nvSpPr>
        <p:spPr>
          <a:xfrm>
            <a:off x="335360" y="404664"/>
            <a:ext cx="7104112" cy="4536504"/>
          </a:xfr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5" y="6308727"/>
            <a:ext cx="8159850" cy="360363"/>
          </a:xfrm>
        </p:spPr>
        <p:txBody>
          <a:bodyPr vert="horz" lIns="72000" tIns="45720" rIns="72000" bIns="45720" rtlCol="0"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CA" sz="10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marL="0" lvl="0" indent="0" algn="l" defTabSz="914400" rtl="0" eaLnBrk="1" latinLnBrk="0" hangingPunct="1">
              <a:lnSpc>
                <a:spcPts val="1600"/>
              </a:lnSpc>
              <a:spcBef>
                <a:spcPts val="0"/>
              </a:spcBef>
              <a:buFont typeface="Arial" pitchFamily="34" charset="0"/>
              <a:buNone/>
            </a:pPr>
            <a:r>
              <a:rPr lang="en-CA" dirty="0"/>
              <a:t>Click to add notes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, gleiche Grüs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5" y="1052736"/>
            <a:ext cx="11232000" cy="4896544"/>
          </a:xfrm>
        </p:spPr>
        <p:txBody>
          <a:bodyPr lIns="72000" rIns="72000">
            <a:normAutofit/>
          </a:bodyPr>
          <a:lstStyle>
            <a:lvl1pPr>
              <a:lnSpc>
                <a:spcPct val="100000"/>
              </a:lnSpc>
              <a:spcBef>
                <a:spcPts val="600"/>
              </a:spcBef>
              <a:defRPr sz="1600"/>
            </a:lvl1pPr>
            <a:lvl2pPr>
              <a:lnSpc>
                <a:spcPct val="100000"/>
              </a:lnSpc>
              <a:spcBef>
                <a:spcPts val="600"/>
              </a:spcBef>
              <a:buClr>
                <a:srgbClr val="8996A0"/>
              </a:buClr>
              <a:defRPr sz="1600"/>
            </a:lvl2pPr>
            <a:lvl3pPr>
              <a:lnSpc>
                <a:spcPct val="100000"/>
              </a:lnSpc>
              <a:spcBef>
                <a:spcPts val="600"/>
              </a:spcBef>
              <a:buClr>
                <a:srgbClr val="8996A0"/>
              </a:buClr>
              <a:defRPr sz="1600"/>
            </a:lvl3pPr>
            <a:lvl4pPr>
              <a:lnSpc>
                <a:spcPct val="100000"/>
              </a:lnSpc>
              <a:spcBef>
                <a:spcPts val="600"/>
              </a:spcBef>
              <a:buClr>
                <a:srgbClr val="8996A0"/>
              </a:buClr>
              <a:defRPr sz="1600"/>
            </a:lvl4pPr>
            <a:lvl5pPr>
              <a:lnSpc>
                <a:spcPts val="1600"/>
              </a:lnSpc>
              <a:spcBef>
                <a:spcPts val="600"/>
              </a:spcBef>
              <a:buClr>
                <a:srgbClr val="8996A0"/>
              </a:buClr>
              <a:defRPr sz="1600"/>
            </a:lvl5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5" y="6308727"/>
            <a:ext cx="8159850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 dirty="0"/>
              <a:t>Click to add notes</a:t>
            </a:r>
          </a:p>
        </p:txBody>
      </p:sp>
    </p:spTree>
    <p:extLst>
      <p:ext uri="{BB962C8B-B14F-4D97-AF65-F5344CB8AC3E}">
        <p14:creationId xmlns:p14="http://schemas.microsoft.com/office/powerpoint/2010/main" val="4271648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479376" y="1052736"/>
            <a:ext cx="5376000" cy="4896544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335268" y="1052736"/>
            <a:ext cx="5376000" cy="4896544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  <a:endParaRPr lang="en-CA" dirty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5" y="6308727"/>
            <a:ext cx="8159850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 dirty="0"/>
              <a:t>Click to add notes</a:t>
            </a:r>
          </a:p>
        </p:txBody>
      </p:sp>
    </p:spTree>
    <p:extLst>
      <p:ext uri="{BB962C8B-B14F-4D97-AF65-F5344CB8AC3E}">
        <p14:creationId xmlns:p14="http://schemas.microsoft.com/office/powerpoint/2010/main" val="2961240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Spalten mit Überschrif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479376" y="1484784"/>
            <a:ext cx="5376000" cy="4464496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  <a:endParaRPr lang="en-CA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335268" y="1484784"/>
            <a:ext cx="5376000" cy="4464496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buClr>
                <a:srgbClr val="8996A0"/>
              </a:buClr>
              <a:defRPr sz="1400"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  <a:lvl5pPr>
              <a:buClr>
                <a:srgbClr val="8996A0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  <a:endParaRPr lang="en-CA" dirty="0"/>
          </a:p>
        </p:txBody>
      </p:sp>
      <p:sp>
        <p:nvSpPr>
          <p:cNvPr id="13" name="Espace réservé du texte 2"/>
          <p:cNvSpPr>
            <a:spLocks noGrp="1"/>
          </p:cNvSpPr>
          <p:nvPr>
            <p:ph type="body" idx="14" hasCustomPrompt="1"/>
          </p:nvPr>
        </p:nvSpPr>
        <p:spPr>
          <a:xfrm>
            <a:off x="479376" y="1052736"/>
            <a:ext cx="5376000" cy="360040"/>
          </a:xfrm>
        </p:spPr>
        <p:txBody>
          <a:bodyPr lIns="72000" rIns="72000" anchor="ctr" anchorCtr="0">
            <a:normAutofit/>
          </a:bodyPr>
          <a:lstStyle>
            <a:lvl1pPr marL="0" indent="0">
              <a:buNone/>
              <a:defRPr lang="fr-FR" sz="1600" b="1" kern="1200" cap="all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ts val="16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CA" dirty="0"/>
              <a:t>Click to edit text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336624" y="1052736"/>
            <a:ext cx="5376000" cy="360040"/>
          </a:xfrm>
        </p:spPr>
        <p:txBody>
          <a:bodyPr lIns="72000" rIns="72000" anchor="ctr" anchorCtr="0">
            <a:normAutofit/>
          </a:bodyPr>
          <a:lstStyle>
            <a:lvl1pPr marL="0" indent="0">
              <a:lnSpc>
                <a:spcPct val="100000"/>
              </a:lnSpc>
              <a:buNone/>
              <a:defRPr lang="fr-FR" sz="1600" b="1" kern="1200" cap="all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ts val="16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CA" dirty="0"/>
              <a:t>Click to edit text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5" y="6308727"/>
            <a:ext cx="8159850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 dirty="0"/>
              <a:t>Click to add notes</a:t>
            </a:r>
          </a:p>
        </p:txBody>
      </p:sp>
    </p:spTree>
    <p:extLst>
      <p:ext uri="{BB962C8B-B14F-4D97-AF65-F5344CB8AC3E}">
        <p14:creationId xmlns:p14="http://schemas.microsoft.com/office/powerpoint/2010/main" val="4253000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5" y="6308727"/>
            <a:ext cx="8159850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/>
              <a:t>Click to add notes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iss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 userDrawn="1">
            <p:custDataLst>
              <p:tags r:id="rId1"/>
            </p:custDataLst>
          </p:nvPr>
        </p:nvSpPr>
        <p:spPr>
          <a:xfrm>
            <a:off x="0" y="8946"/>
            <a:ext cx="12192000" cy="68490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800"/>
          </a:p>
        </p:txBody>
      </p:sp>
    </p:spTree>
    <p:extLst>
      <p:ext uri="{BB962C8B-B14F-4D97-AF65-F5344CB8AC3E}">
        <p14:creationId xmlns:p14="http://schemas.microsoft.com/office/powerpoint/2010/main" val="3976959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tags" Target="../tags/tag3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9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4" imgW="360" imgH="360" progId="">
                  <p:embed/>
                </p:oleObj>
              </mc:Choice>
              <mc:Fallback>
                <p:oleObj name="think-cell Slide" r:id="rId14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11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8" name="Line 12"/>
          <p:cNvSpPr>
            <a:spLocks noChangeShapeType="1"/>
          </p:cNvSpPr>
          <p:nvPr>
            <p:custDataLst>
              <p:tags r:id="rId12"/>
            </p:custDataLst>
          </p:nvPr>
        </p:nvSpPr>
        <p:spPr bwMode="auto">
          <a:xfrm flipV="1">
            <a:off x="479376" y="6096000"/>
            <a:ext cx="11232000" cy="0"/>
          </a:xfrm>
          <a:prstGeom prst="line">
            <a:avLst/>
          </a:prstGeom>
          <a:noFill/>
          <a:ln w="12700">
            <a:solidFill>
              <a:srgbClr val="808D97"/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13"/>
            </p:custDataLst>
          </p:nvPr>
        </p:nvSpPr>
        <p:spPr bwMode="auto">
          <a:xfrm>
            <a:off x="479376" y="917575"/>
            <a:ext cx="11232000" cy="0"/>
          </a:xfrm>
          <a:prstGeom prst="line">
            <a:avLst/>
          </a:prstGeom>
          <a:noFill/>
          <a:ln w="12700">
            <a:solidFill>
              <a:srgbClr val="808D97"/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480000" y="6307200"/>
            <a:ext cx="432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l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l">
                <a:defRPr/>
              </a:pPr>
              <a:t>‹Nr.›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79" r:id="rId3"/>
    <p:sldLayoutId id="2147483792" r:id="rId4"/>
    <p:sldLayoutId id="2147483766" r:id="rId5"/>
    <p:sldLayoutId id="2147483768" r:id="rId6"/>
    <p:sldLayoutId id="2147483767" r:id="rId7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336" y="188640"/>
            <a:ext cx="9937104" cy="4536504"/>
          </a:xfrm>
          <a:noFill/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6000" dirty="0" err="1">
                <a:solidFill>
                  <a:schemeClr val="bg1">
                    <a:lumMod val="75000"/>
                  </a:schemeClr>
                </a:solidFill>
              </a:rPr>
              <a:t>B4P</a:t>
            </a:r>
            <a:r>
              <a:rPr lang="en-US" sz="6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br>
              <a:rPr lang="en-US" sz="4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Beyond Former Performance.</a:t>
            </a: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Release 8.00  2020-01-05 "Friedrich </a:t>
            </a:r>
            <a:r>
              <a:rPr lang="en-US" dirty="0" err="1">
                <a:solidFill>
                  <a:schemeClr val="bg1"/>
                </a:solidFill>
              </a:rPr>
              <a:t>Dürrenmatt</a:t>
            </a:r>
            <a:r>
              <a:rPr lang="en-US" dirty="0">
                <a:solidFill>
                  <a:schemeClr val="bg1"/>
                </a:solidFill>
              </a:rPr>
              <a:t>"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sz="1600" dirty="0">
                <a:solidFill>
                  <a:schemeClr val="bg1"/>
                </a:solidFill>
              </a:rPr>
              <a:t>Transforming Big Data into Powerful Insights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900" dirty="0">
                <a:solidFill>
                  <a:schemeClr val="bg1"/>
                </a:solidFill>
              </a:rPr>
              <a:t> 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 powerful programming language and</a:t>
            </a:r>
            <a:br>
              <a:rPr lang="en-US" sz="16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analytics engine enabling rapid results.</a:t>
            </a:r>
            <a:br>
              <a:rPr lang="en-US" sz="1600" dirty="0">
                <a:solidFill>
                  <a:schemeClr val="bg1">
                    <a:lumMod val="75000"/>
                  </a:schemeClr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 – 2020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-24680" y="6669359"/>
            <a:ext cx="4908376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tx1"/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tx1"/>
                </a:solidFill>
                <a:latin typeface="+mj-lt"/>
              </a:rPr>
              <a:t>unsplash.com</a:t>
            </a:r>
            <a:endParaRPr lang="en-US" sz="10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38958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B4P</a:t>
            </a:r>
            <a:br>
              <a:rPr lang="en-US" dirty="0"/>
            </a:br>
            <a:r>
              <a:rPr lang="en-US" dirty="0"/>
              <a:t>Input and output of the soccer and football club program example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3F67B9F-B2E9-4E77-8AB0-94FFB8638E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C5940A-7793-4583-877B-C3EF850DC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1340768"/>
            <a:ext cx="3248025" cy="230505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632232C-EF94-4553-89D8-CA83F666F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5760" y="1340768"/>
            <a:ext cx="3086100" cy="249555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576EA28-7D02-4D80-AAA4-C07C7B2CE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0136" y="1340768"/>
            <a:ext cx="4591050" cy="4400550"/>
          </a:xfrm>
          <a:prstGeom prst="rect">
            <a:avLst/>
          </a:prstGeom>
        </p:spPr>
      </p:pic>
      <p:sp>
        <p:nvSpPr>
          <p:cNvPr id="25" name="Rechteck 24">
            <a:extLst>
              <a:ext uri="{FF2B5EF4-FFF2-40B4-BE49-F238E27FC236}">
                <a16:creationId xmlns:a16="http://schemas.microsoft.com/office/drawing/2014/main" id="{ACFAB363-B4E5-4116-8D40-585916C4162B}"/>
              </a:ext>
            </a:extLst>
          </p:cNvPr>
          <p:cNvSpPr/>
          <p:nvPr/>
        </p:nvSpPr>
        <p:spPr>
          <a:xfrm>
            <a:off x="407368" y="980728"/>
            <a:ext cx="3240360" cy="2880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Football Club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4E900F7A-C025-49E1-8B28-DC7DA6471F99}"/>
              </a:ext>
            </a:extLst>
          </p:cNvPr>
          <p:cNvSpPr/>
          <p:nvPr/>
        </p:nvSpPr>
        <p:spPr>
          <a:xfrm>
            <a:off x="3935760" y="980728"/>
            <a:ext cx="3096344" cy="2880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Soccer Club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A12D4557-983C-46A0-9223-8ADCA4EA6441}"/>
              </a:ext>
            </a:extLst>
          </p:cNvPr>
          <p:cNvSpPr/>
          <p:nvPr/>
        </p:nvSpPr>
        <p:spPr>
          <a:xfrm>
            <a:off x="7320136" y="980728"/>
            <a:ext cx="4608512" cy="2880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New Soccer Club Membership List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B5EB935-EC37-4C99-844C-FC412977C17A}"/>
              </a:ext>
            </a:extLst>
          </p:cNvPr>
          <p:cNvSpPr/>
          <p:nvPr/>
        </p:nvSpPr>
        <p:spPr>
          <a:xfrm>
            <a:off x="407368" y="5229200"/>
            <a:ext cx="5904656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Note: The function </a:t>
            </a:r>
            <a:r>
              <a:rPr lang="en-US" sz="1200" b="1" dirty="0">
                <a:solidFill>
                  <a:schemeClr val="tx1"/>
                </a:solidFill>
              </a:rPr>
              <a:t>table merge</a:t>
            </a:r>
            <a:r>
              <a:rPr lang="en-US" sz="1200" dirty="0">
                <a:solidFill>
                  <a:schemeClr val="tx1"/>
                </a:solidFill>
              </a:rPr>
              <a:t> (...) contains some rules how to resolve overlapping</a:t>
            </a:r>
          </a:p>
          <a:p>
            <a:r>
              <a:rPr lang="en-US" sz="1200" dirty="0">
                <a:solidFill>
                  <a:schemeClr val="tx1"/>
                </a:solidFill>
              </a:rPr>
              <a:t>data which is the case with Karl Karlsson with different info on town and level.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A5A06E32-177E-4543-A514-B2476E3E6ADE}"/>
              </a:ext>
            </a:extLst>
          </p:cNvPr>
          <p:cNvSpPr/>
          <p:nvPr/>
        </p:nvSpPr>
        <p:spPr>
          <a:xfrm>
            <a:off x="407368" y="4149080"/>
            <a:ext cx="5904656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No need to worry about actual location or arrangements of the columns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the original table if referenced with column header names and not numbers.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EC794356-844E-49BD-9475-2819FD0A92E3}"/>
              </a:ext>
            </a:extLst>
          </p:cNvPr>
          <p:cNvCxnSpPr/>
          <p:nvPr/>
        </p:nvCxnSpPr>
        <p:spPr>
          <a:xfrm>
            <a:off x="6312024" y="5589240"/>
            <a:ext cx="9361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157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 dirty="0" err="1"/>
              <a:t>Beyond4P</a:t>
            </a:r>
            <a:r>
              <a:rPr lang="en-AE" dirty="0"/>
              <a:t> changed to </a:t>
            </a:r>
            <a:r>
              <a:rPr lang="en-AE" dirty="0" err="1"/>
              <a:t>B4P</a:t>
            </a:r>
            <a:r>
              <a:rPr lang="en-AE" dirty="0"/>
              <a:t> – Beyond Former Performance</a:t>
            </a:r>
            <a:br>
              <a:rPr lang="en-AE" dirty="0"/>
            </a:br>
            <a:r>
              <a:rPr lang="en-AE" dirty="0"/>
              <a:t>What's new ?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CD0E21-040D-405E-95FE-47F7127757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continues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format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 'table load excel file' and 'table save excel file' 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Visualizing tables, e.g. with 'table list'.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36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51AB984-32B0-48CA-A956-F004177EFC1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91705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feil: Fünfeck 10">
            <a:extLst>
              <a:ext uri="{FF2B5EF4-FFF2-40B4-BE49-F238E27FC236}">
                <a16:creationId xmlns:a16="http://schemas.microsoft.com/office/drawing/2014/main" id="{BE30F178-8DD6-40D5-9933-D644FA201125}"/>
              </a:ext>
            </a:extLst>
          </p:cNvPr>
          <p:cNvSpPr/>
          <p:nvPr/>
        </p:nvSpPr>
        <p:spPr>
          <a:xfrm>
            <a:off x="4007768" y="2348880"/>
            <a:ext cx="460537" cy="864096"/>
          </a:xfrm>
          <a:prstGeom prst="homePlate">
            <a:avLst>
              <a:gd name="adj" fmla="val 39304"/>
            </a:avLst>
          </a:prstGeom>
          <a:solidFill>
            <a:srgbClr val="B2C7D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D0D37572-0DBE-4A44-95A0-AECD386D0A95}"/>
              </a:ext>
            </a:extLst>
          </p:cNvPr>
          <p:cNvSpPr/>
          <p:nvPr/>
        </p:nvSpPr>
        <p:spPr>
          <a:xfrm>
            <a:off x="4339527" y="2348880"/>
            <a:ext cx="576064" cy="864096"/>
          </a:xfrm>
          <a:prstGeom prst="chevron">
            <a:avLst>
              <a:gd name="adj" fmla="val 33288"/>
            </a:avLst>
          </a:prstGeom>
          <a:solidFill>
            <a:srgbClr val="C8D8E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40" name="Pfeil: Chevron 39">
            <a:extLst>
              <a:ext uri="{FF2B5EF4-FFF2-40B4-BE49-F238E27FC236}">
                <a16:creationId xmlns:a16="http://schemas.microsoft.com/office/drawing/2014/main" id="{03358F50-BFEB-4FE4-9F7E-10228FA6DC26}"/>
              </a:ext>
            </a:extLst>
          </p:cNvPr>
          <p:cNvSpPr/>
          <p:nvPr/>
        </p:nvSpPr>
        <p:spPr>
          <a:xfrm>
            <a:off x="4799856" y="2348880"/>
            <a:ext cx="576064" cy="864096"/>
          </a:xfrm>
          <a:prstGeom prst="chevron">
            <a:avLst>
              <a:gd name="adj" fmla="val 33288"/>
            </a:avLst>
          </a:prstGeom>
          <a:solidFill>
            <a:srgbClr val="DFE8F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A320F0F4-6BBE-4D4E-9E0E-0CBA31F4391E}"/>
              </a:ext>
            </a:extLst>
          </p:cNvPr>
          <p:cNvGrpSpPr/>
          <p:nvPr/>
        </p:nvGrpSpPr>
        <p:grpSpPr>
          <a:xfrm>
            <a:off x="1919536" y="2132856"/>
            <a:ext cx="1440000" cy="1440000"/>
            <a:chOff x="5807968" y="2708920"/>
            <a:chExt cx="1440000" cy="1440000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2ACCDD31-9FC4-4921-8321-DB00EF9BB0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07968" y="2708920"/>
              <a:ext cx="1440000" cy="1440000"/>
            </a:xfrm>
            <a:prstGeom prst="rect">
              <a:avLst/>
            </a:prstGeom>
          </p:spPr>
        </p:pic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51CE70E9-C643-475B-9910-91AE1C12E7C3}"/>
                </a:ext>
              </a:extLst>
            </p:cNvPr>
            <p:cNvSpPr/>
            <p:nvPr/>
          </p:nvSpPr>
          <p:spPr>
            <a:xfrm flipH="1">
              <a:off x="6295256" y="3196208"/>
              <a:ext cx="448816" cy="448816"/>
            </a:xfrm>
            <a:prstGeom prst="ellipse">
              <a:avLst/>
            </a:prstGeom>
            <a:solidFill>
              <a:schemeClr val="tx2">
                <a:lumMod val="25000"/>
                <a:lumOff val="7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B4P</a:t>
            </a:r>
            <a:br>
              <a:rPr lang="en-US" dirty="0"/>
            </a:br>
            <a:r>
              <a:rPr lang="en-US" dirty="0"/>
              <a:t>Pictogram Ideas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A31310-A7AC-4BC0-BBBE-F27F653B9A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D39326-433E-437E-8993-A3929CE738D3}"/>
              </a:ext>
            </a:extLst>
          </p:cNvPr>
          <p:cNvSpPr/>
          <p:nvPr/>
        </p:nvSpPr>
        <p:spPr>
          <a:xfrm>
            <a:off x="1919536" y="2132856"/>
            <a:ext cx="1440000" cy="144000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EF758C9-29E7-4BDC-BEE7-097239CBDD66}"/>
              </a:ext>
            </a:extLst>
          </p:cNvPr>
          <p:cNvSpPr/>
          <p:nvPr/>
        </p:nvSpPr>
        <p:spPr>
          <a:xfrm>
            <a:off x="1919536" y="2933328"/>
            <a:ext cx="1440000" cy="7837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de-CH" sz="4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 Black" panose="020B0A04020102020204" pitchFamily="34" charset="0"/>
              </a:rPr>
              <a:t>B4P</a:t>
            </a:r>
            <a:endParaRPr lang="de-CH" sz="4800" dirty="0">
              <a:solidFill>
                <a:schemeClr val="tx1">
                  <a:lumMod val="50000"/>
                  <a:lumOff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82B006E-0607-4BF1-9365-0F8CF044590E}"/>
              </a:ext>
            </a:extLst>
          </p:cNvPr>
          <p:cNvSpPr/>
          <p:nvPr/>
        </p:nvSpPr>
        <p:spPr>
          <a:xfrm>
            <a:off x="3935760" y="2132856"/>
            <a:ext cx="1440000" cy="144000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3C864CF7-6608-4D0D-B320-5EB85827A6C9}"/>
              </a:ext>
            </a:extLst>
          </p:cNvPr>
          <p:cNvSpPr/>
          <p:nvPr/>
        </p:nvSpPr>
        <p:spPr>
          <a:xfrm>
            <a:off x="3935760" y="2933328"/>
            <a:ext cx="1440000" cy="7837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de-CH" sz="4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 Black" panose="020B0A04020102020204" pitchFamily="34" charset="0"/>
              </a:rPr>
              <a:t>B4P</a:t>
            </a:r>
            <a:endParaRPr lang="de-CH" sz="4800" dirty="0">
              <a:solidFill>
                <a:schemeClr val="tx1">
                  <a:lumMod val="50000"/>
                  <a:lumOff val="50000"/>
                </a:schemeClr>
              </a:solidFill>
              <a:latin typeface="Arial Black" panose="020B0A04020102020204" pitchFamily="34" charset="0"/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4F85B4A3-7788-41BD-BCE6-500479457613}"/>
              </a:ext>
            </a:extLst>
          </p:cNvPr>
          <p:cNvCxnSpPr>
            <a:cxnSpLocks/>
          </p:cNvCxnSpPr>
          <p:nvPr/>
        </p:nvCxnSpPr>
        <p:spPr>
          <a:xfrm flipV="1">
            <a:off x="4079776" y="2924944"/>
            <a:ext cx="144016" cy="14401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E304C5FB-49CE-475A-95AE-A6F2365B2114}"/>
              </a:ext>
            </a:extLst>
          </p:cNvPr>
          <p:cNvCxnSpPr>
            <a:cxnSpLocks/>
          </p:cNvCxnSpPr>
          <p:nvPr/>
        </p:nvCxnSpPr>
        <p:spPr>
          <a:xfrm>
            <a:off x="4223792" y="2924944"/>
            <a:ext cx="144016" cy="720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6FD2D50F-59EE-4F8B-A55F-159F9E04B26F}"/>
              </a:ext>
            </a:extLst>
          </p:cNvPr>
          <p:cNvCxnSpPr>
            <a:cxnSpLocks/>
          </p:cNvCxnSpPr>
          <p:nvPr/>
        </p:nvCxnSpPr>
        <p:spPr>
          <a:xfrm flipV="1">
            <a:off x="4367808" y="2780928"/>
            <a:ext cx="216024" cy="216024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C2674BAB-B6C7-4D80-A79A-7B1F5B6178D9}"/>
              </a:ext>
            </a:extLst>
          </p:cNvPr>
          <p:cNvCxnSpPr>
            <a:cxnSpLocks/>
          </p:cNvCxnSpPr>
          <p:nvPr/>
        </p:nvCxnSpPr>
        <p:spPr>
          <a:xfrm>
            <a:off x="4583832" y="2780928"/>
            <a:ext cx="72008" cy="720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52">
            <a:extLst>
              <a:ext uri="{FF2B5EF4-FFF2-40B4-BE49-F238E27FC236}">
                <a16:creationId xmlns:a16="http://schemas.microsoft.com/office/drawing/2014/main" id="{B8F4D10D-D2EC-4A71-AF8C-BB5BF53FBA26}"/>
              </a:ext>
            </a:extLst>
          </p:cNvPr>
          <p:cNvCxnSpPr>
            <a:cxnSpLocks/>
          </p:cNvCxnSpPr>
          <p:nvPr/>
        </p:nvCxnSpPr>
        <p:spPr>
          <a:xfrm flipV="1">
            <a:off x="4655840" y="2708920"/>
            <a:ext cx="144016" cy="14401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AF28C72E-D2A0-42BD-AD2A-8433561DAB9E}"/>
              </a:ext>
            </a:extLst>
          </p:cNvPr>
          <p:cNvCxnSpPr>
            <a:cxnSpLocks/>
          </p:cNvCxnSpPr>
          <p:nvPr/>
        </p:nvCxnSpPr>
        <p:spPr>
          <a:xfrm flipV="1">
            <a:off x="4871864" y="2574925"/>
            <a:ext cx="331961" cy="20600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>
            <a:extLst>
              <a:ext uri="{FF2B5EF4-FFF2-40B4-BE49-F238E27FC236}">
                <a16:creationId xmlns:a16="http://schemas.microsoft.com/office/drawing/2014/main" id="{DCF04C32-2096-4E18-9437-0FFC223117EA}"/>
              </a:ext>
            </a:extLst>
          </p:cNvPr>
          <p:cNvCxnSpPr>
            <a:cxnSpLocks/>
          </p:cNvCxnSpPr>
          <p:nvPr/>
        </p:nvCxnSpPr>
        <p:spPr>
          <a:xfrm>
            <a:off x="4799856" y="2708920"/>
            <a:ext cx="72008" cy="720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55F0ADD8-0CDA-4636-85ED-E7ACE6E1FC60}"/>
              </a:ext>
            </a:extLst>
          </p:cNvPr>
          <p:cNvCxnSpPr>
            <a:cxnSpLocks/>
          </p:cNvCxnSpPr>
          <p:nvPr/>
        </p:nvCxnSpPr>
        <p:spPr>
          <a:xfrm>
            <a:off x="4079776" y="3068960"/>
            <a:ext cx="12241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199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B4P</a:t>
            </a:r>
            <a:br>
              <a:rPr lang="en-US" dirty="0"/>
            </a:br>
            <a:r>
              <a:rPr lang="en-US" dirty="0"/>
              <a:t>Problem Statement – Automate your manual activities putting info together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A31310-A7AC-4BC0-BBBE-F27F653B9A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479376" y="980728"/>
            <a:ext cx="4824536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Derive smart results from many sources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E7803802-64A1-4400-BBF7-35BBE1170B2E}"/>
              </a:ext>
            </a:extLst>
          </p:cNvPr>
          <p:cNvSpPr/>
          <p:nvPr/>
        </p:nvSpPr>
        <p:spPr>
          <a:xfrm>
            <a:off x="5663952" y="1484784"/>
            <a:ext cx="6048672" cy="446449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Downloading several files from different databases</a:t>
            </a:r>
            <a:r>
              <a:rPr lang="en-US" sz="1200" dirty="0">
                <a:solidFill>
                  <a:schemeClr val="tx1"/>
                </a:solidFill>
              </a:rPr>
              <a:t> (many mouse clicks, etc.)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Checking and cleaning up </a:t>
            </a:r>
            <a:r>
              <a:rPr lang="en-US" sz="1200" dirty="0">
                <a:solidFill>
                  <a:schemeClr val="tx1"/>
                </a:solidFill>
              </a:rPr>
              <a:t>data received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Efforts to collect </a:t>
            </a:r>
            <a:r>
              <a:rPr lang="en-US" sz="1200" b="1" dirty="0">
                <a:solidFill>
                  <a:schemeClr val="tx1"/>
                </a:solidFill>
              </a:rPr>
              <a:t>missing information </a:t>
            </a:r>
            <a:r>
              <a:rPr lang="en-US" sz="1200" dirty="0">
                <a:solidFill>
                  <a:schemeClr val="tx1"/>
                </a:solidFill>
              </a:rPr>
              <a:t>required for immediate use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Repetitive </a:t>
            </a:r>
            <a:r>
              <a:rPr lang="en-US" sz="1200" dirty="0">
                <a:solidFill>
                  <a:schemeClr val="tx1"/>
                </a:solidFill>
              </a:rPr>
              <a:t>manual steps to combine and align the data from multiple sources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using on Excel and similar tools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Risk of doing </a:t>
            </a:r>
            <a:r>
              <a:rPr lang="en-US" sz="1200" b="1" dirty="0">
                <a:solidFill>
                  <a:schemeClr val="tx1"/>
                </a:solidFill>
              </a:rPr>
              <a:t>mistakes </a:t>
            </a:r>
            <a:r>
              <a:rPr lang="en-US" sz="1200" dirty="0">
                <a:solidFill>
                  <a:schemeClr val="tx1"/>
                </a:solidFill>
              </a:rPr>
              <a:t>which create additional efforts to correct them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Doing consistency checks of the current data and identifying the changes you did in the previous reporting period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Hand-tailored Excel </a:t>
            </a:r>
            <a:r>
              <a:rPr lang="en-US" sz="1200" b="1" dirty="0">
                <a:solidFill>
                  <a:schemeClr val="tx1"/>
                </a:solidFill>
              </a:rPr>
              <a:t>macros going on strike </a:t>
            </a:r>
            <a:r>
              <a:rPr lang="en-US" sz="1200" dirty="0">
                <a:solidFill>
                  <a:schemeClr val="tx1"/>
                </a:solidFill>
              </a:rPr>
              <a:t>in case of minor data changes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Poor Excel performance</a:t>
            </a:r>
            <a:r>
              <a:rPr lang="en-US" sz="1200" dirty="0">
                <a:solidFill>
                  <a:schemeClr val="tx1"/>
                </a:solidFill>
              </a:rPr>
              <a:t> with </a:t>
            </a:r>
            <a:r>
              <a:rPr lang="en-US" sz="1200" b="1" dirty="0">
                <a:solidFill>
                  <a:schemeClr val="tx1"/>
                </a:solidFill>
              </a:rPr>
              <a:t>very large data sets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Wasting time</a:t>
            </a:r>
            <a:r>
              <a:rPr lang="en-US" sz="1200" dirty="0">
                <a:solidFill>
                  <a:schemeClr val="tx1"/>
                </a:solidFill>
              </a:rPr>
              <a:t> waiting for poorly performing software / macros to complete the work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Time-consuming efforts </a:t>
            </a:r>
            <a:r>
              <a:rPr lang="en-US" sz="1200" dirty="0">
                <a:solidFill>
                  <a:schemeClr val="tx1"/>
                </a:solidFill>
              </a:rPr>
              <a:t>to undertake any other information refinements like: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-  Doing some pivot tables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-  Creating some statistics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-  Creating time plans (e.g. production plans)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-  Eliminate information considered redundant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-  Making information ready for good visualization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-  Shaping up the data with style to make results easy to read.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3730AD18-6E48-4737-BFA4-4FD180A9FCB8}"/>
              </a:ext>
            </a:extLst>
          </p:cNvPr>
          <p:cNvSpPr/>
          <p:nvPr/>
        </p:nvSpPr>
        <p:spPr>
          <a:xfrm>
            <a:off x="5663952" y="980728"/>
            <a:ext cx="6048672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Issue: Repeating and time-consuming manual work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5" name="Flussdiagramm: Magnetplattenspeicher 44">
            <a:extLst>
              <a:ext uri="{FF2B5EF4-FFF2-40B4-BE49-F238E27FC236}">
                <a16:creationId xmlns:a16="http://schemas.microsoft.com/office/drawing/2014/main" id="{B1D30839-C56D-475E-98C9-BC2FABC879A3}"/>
              </a:ext>
            </a:extLst>
          </p:cNvPr>
          <p:cNvSpPr/>
          <p:nvPr/>
        </p:nvSpPr>
        <p:spPr>
          <a:xfrm>
            <a:off x="1415480" y="2060848"/>
            <a:ext cx="1008112" cy="648072"/>
          </a:xfrm>
          <a:prstGeom prst="flowChartMagneticDisk">
            <a:avLst/>
          </a:prstGeom>
          <a:solidFill>
            <a:srgbClr val="FAFAFA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46" name="Flussdiagramm: Magnetplattenspeicher 45">
            <a:extLst>
              <a:ext uri="{FF2B5EF4-FFF2-40B4-BE49-F238E27FC236}">
                <a16:creationId xmlns:a16="http://schemas.microsoft.com/office/drawing/2014/main" id="{2EB5B61D-D913-475B-8075-9A57D0336C69}"/>
              </a:ext>
            </a:extLst>
          </p:cNvPr>
          <p:cNvSpPr/>
          <p:nvPr/>
        </p:nvSpPr>
        <p:spPr>
          <a:xfrm>
            <a:off x="1343472" y="2132856"/>
            <a:ext cx="1008112" cy="648072"/>
          </a:xfrm>
          <a:prstGeom prst="flowChartMagneticDisk">
            <a:avLst/>
          </a:prstGeom>
          <a:solidFill>
            <a:srgbClr val="FAFAFA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Database</a:t>
            </a:r>
          </a:p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Exports</a:t>
            </a:r>
          </a:p>
        </p:txBody>
      </p:sp>
      <p:sp>
        <p:nvSpPr>
          <p:cNvPr id="47" name="Flussdiagramm: Mehrere Dokumente 46">
            <a:extLst>
              <a:ext uri="{FF2B5EF4-FFF2-40B4-BE49-F238E27FC236}">
                <a16:creationId xmlns:a16="http://schemas.microsoft.com/office/drawing/2014/main" id="{6E0C4791-F83D-4082-B4CB-D714386C6932}"/>
              </a:ext>
            </a:extLst>
          </p:cNvPr>
          <p:cNvSpPr/>
          <p:nvPr/>
        </p:nvSpPr>
        <p:spPr>
          <a:xfrm>
            <a:off x="2567608" y="2060848"/>
            <a:ext cx="1368152" cy="720080"/>
          </a:xfrm>
          <a:prstGeom prst="flowChartMultidocument">
            <a:avLst/>
          </a:prstGeom>
          <a:solidFill>
            <a:srgbClr val="FAFAFA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Excel tables</a:t>
            </a:r>
          </a:p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Lookup tables</a:t>
            </a:r>
          </a:p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Templates, etc.</a:t>
            </a: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88E49703-7EBB-4055-93E9-750DB1E443D1}"/>
              </a:ext>
            </a:extLst>
          </p:cNvPr>
          <p:cNvCxnSpPr>
            <a:cxnSpLocks/>
          </p:cNvCxnSpPr>
          <p:nvPr/>
        </p:nvCxnSpPr>
        <p:spPr>
          <a:xfrm>
            <a:off x="1847528" y="2780928"/>
            <a:ext cx="0" cy="50405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hteck 58">
            <a:extLst>
              <a:ext uri="{FF2B5EF4-FFF2-40B4-BE49-F238E27FC236}">
                <a16:creationId xmlns:a16="http://schemas.microsoft.com/office/drawing/2014/main" id="{4674D512-B973-4A9F-8E6D-B68CF375D06D}"/>
              </a:ext>
            </a:extLst>
          </p:cNvPr>
          <p:cNvSpPr/>
          <p:nvPr/>
        </p:nvSpPr>
        <p:spPr>
          <a:xfrm>
            <a:off x="4079776" y="2132856"/>
            <a:ext cx="1152128" cy="648072"/>
          </a:xfrm>
          <a:prstGeom prst="rect">
            <a:avLst/>
          </a:prstGeom>
          <a:solidFill>
            <a:srgbClr val="FAFAFA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@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Internet Data Sources</a:t>
            </a:r>
          </a:p>
        </p:txBody>
      </p:sp>
      <p:cxnSp>
        <p:nvCxnSpPr>
          <p:cNvPr id="61" name="Gerade Verbindung mit Pfeil 60">
            <a:extLst>
              <a:ext uri="{FF2B5EF4-FFF2-40B4-BE49-F238E27FC236}">
                <a16:creationId xmlns:a16="http://schemas.microsoft.com/office/drawing/2014/main" id="{054E533F-C4BD-4E43-8296-E5BC1FD6B8D7}"/>
              </a:ext>
            </a:extLst>
          </p:cNvPr>
          <p:cNvCxnSpPr>
            <a:cxnSpLocks/>
          </p:cNvCxnSpPr>
          <p:nvPr/>
        </p:nvCxnSpPr>
        <p:spPr>
          <a:xfrm>
            <a:off x="3143672" y="2780928"/>
            <a:ext cx="0" cy="50405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E53A4378-5699-40EE-ABE8-496FBCAF423F}"/>
              </a:ext>
            </a:extLst>
          </p:cNvPr>
          <p:cNvCxnSpPr>
            <a:cxnSpLocks/>
          </p:cNvCxnSpPr>
          <p:nvPr/>
        </p:nvCxnSpPr>
        <p:spPr>
          <a:xfrm>
            <a:off x="4727848" y="2780928"/>
            <a:ext cx="0" cy="50405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hteck 62">
            <a:extLst>
              <a:ext uri="{FF2B5EF4-FFF2-40B4-BE49-F238E27FC236}">
                <a16:creationId xmlns:a16="http://schemas.microsoft.com/office/drawing/2014/main" id="{D0452264-24F7-409D-AFDE-64D400D937AB}"/>
              </a:ext>
            </a:extLst>
          </p:cNvPr>
          <p:cNvSpPr/>
          <p:nvPr/>
        </p:nvSpPr>
        <p:spPr>
          <a:xfrm>
            <a:off x="479376" y="3284984"/>
            <a:ext cx="4752528" cy="57606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Check, combine and consolidate the</a:t>
            </a:r>
          </a:p>
          <a:p>
            <a:pPr algn="ctr"/>
            <a:r>
              <a:rPr lang="en-US" sz="1400" b="1" dirty="0">
                <a:solidFill>
                  <a:schemeClr val="tx1"/>
                </a:solidFill>
              </a:rPr>
              <a:t>information to get results you need</a:t>
            </a:r>
            <a:endParaRPr lang="en-US" sz="1000" b="1" dirty="0">
              <a:solidFill>
                <a:schemeClr val="tx1"/>
              </a:solidFill>
            </a:endParaRPr>
          </a:p>
        </p:txBody>
      </p:sp>
      <p:sp>
        <p:nvSpPr>
          <p:cNvPr id="77" name="Flussdiagramm: Mehrere Dokumente 76">
            <a:extLst>
              <a:ext uri="{FF2B5EF4-FFF2-40B4-BE49-F238E27FC236}">
                <a16:creationId xmlns:a16="http://schemas.microsoft.com/office/drawing/2014/main" id="{538CCFCC-E1C8-4D3E-8F7F-CCCF7683727F}"/>
              </a:ext>
            </a:extLst>
          </p:cNvPr>
          <p:cNvSpPr/>
          <p:nvPr/>
        </p:nvSpPr>
        <p:spPr>
          <a:xfrm>
            <a:off x="3143672" y="4365104"/>
            <a:ext cx="1368152" cy="720080"/>
          </a:xfrm>
          <a:prstGeom prst="flowChartMultidocument">
            <a:avLst/>
          </a:prstGeom>
          <a:solidFill>
            <a:srgbClr val="FAFAFA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Output Tables</a:t>
            </a:r>
          </a:p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and reports</a:t>
            </a:r>
          </a:p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(Excel, HTML,...)</a:t>
            </a:r>
          </a:p>
        </p:txBody>
      </p:sp>
      <p:cxnSp>
        <p:nvCxnSpPr>
          <p:cNvPr id="84" name="Gerade Verbindung mit Pfeil 83">
            <a:extLst>
              <a:ext uri="{FF2B5EF4-FFF2-40B4-BE49-F238E27FC236}">
                <a16:creationId xmlns:a16="http://schemas.microsoft.com/office/drawing/2014/main" id="{18F0694B-CDCE-4753-B635-17EA60E10DEF}"/>
              </a:ext>
            </a:extLst>
          </p:cNvPr>
          <p:cNvCxnSpPr>
            <a:cxnSpLocks/>
          </p:cNvCxnSpPr>
          <p:nvPr/>
        </p:nvCxnSpPr>
        <p:spPr>
          <a:xfrm>
            <a:off x="3791744" y="3861048"/>
            <a:ext cx="0" cy="57606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Flussdiagramm: Magnetplattenspeicher 84">
            <a:extLst>
              <a:ext uri="{FF2B5EF4-FFF2-40B4-BE49-F238E27FC236}">
                <a16:creationId xmlns:a16="http://schemas.microsoft.com/office/drawing/2014/main" id="{3F0402F0-65EB-4636-816F-1B89B3F3F566}"/>
              </a:ext>
            </a:extLst>
          </p:cNvPr>
          <p:cNvSpPr/>
          <p:nvPr/>
        </p:nvSpPr>
        <p:spPr>
          <a:xfrm>
            <a:off x="1919536" y="4365104"/>
            <a:ext cx="1008112" cy="648072"/>
          </a:xfrm>
          <a:prstGeom prst="flowChartMagneticDisk">
            <a:avLst/>
          </a:prstGeom>
          <a:solidFill>
            <a:srgbClr val="FAFAFA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86" name="Flussdiagramm: Magnetplattenspeicher 85">
            <a:extLst>
              <a:ext uri="{FF2B5EF4-FFF2-40B4-BE49-F238E27FC236}">
                <a16:creationId xmlns:a16="http://schemas.microsoft.com/office/drawing/2014/main" id="{33EEAED3-7836-4908-A7E7-FD5A8914767C}"/>
              </a:ext>
            </a:extLst>
          </p:cNvPr>
          <p:cNvSpPr/>
          <p:nvPr/>
        </p:nvSpPr>
        <p:spPr>
          <a:xfrm>
            <a:off x="1847528" y="4437112"/>
            <a:ext cx="1008112" cy="648072"/>
          </a:xfrm>
          <a:prstGeom prst="flowChartMagneticDisk">
            <a:avLst/>
          </a:prstGeom>
          <a:solidFill>
            <a:srgbClr val="FAFAFA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Update</a:t>
            </a:r>
          </a:p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Database</a:t>
            </a:r>
          </a:p>
        </p:txBody>
      </p:sp>
      <p:cxnSp>
        <p:nvCxnSpPr>
          <p:cNvPr id="88" name="Gerade Verbindung mit Pfeil 87">
            <a:extLst>
              <a:ext uri="{FF2B5EF4-FFF2-40B4-BE49-F238E27FC236}">
                <a16:creationId xmlns:a16="http://schemas.microsoft.com/office/drawing/2014/main" id="{08309020-EFE7-4B85-AAFA-30DBD45F623F}"/>
              </a:ext>
            </a:extLst>
          </p:cNvPr>
          <p:cNvCxnSpPr>
            <a:cxnSpLocks/>
          </p:cNvCxnSpPr>
          <p:nvPr/>
        </p:nvCxnSpPr>
        <p:spPr>
          <a:xfrm>
            <a:off x="2351584" y="3861048"/>
            <a:ext cx="0" cy="720080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Flussdiagramm: Manuelle Eingabe 92">
            <a:extLst>
              <a:ext uri="{FF2B5EF4-FFF2-40B4-BE49-F238E27FC236}">
                <a16:creationId xmlns:a16="http://schemas.microsoft.com/office/drawing/2014/main" id="{10D89BD5-47AE-4F82-8B21-EFE8CE0B120F}"/>
              </a:ext>
            </a:extLst>
          </p:cNvPr>
          <p:cNvSpPr/>
          <p:nvPr/>
        </p:nvSpPr>
        <p:spPr>
          <a:xfrm>
            <a:off x="479376" y="2852936"/>
            <a:ext cx="792088" cy="288032"/>
          </a:xfrm>
          <a:prstGeom prst="flowChartManualInput">
            <a:avLst/>
          </a:prstGeom>
          <a:solidFill>
            <a:srgbClr val="FAFAFA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000" dirty="0">
                <a:solidFill>
                  <a:schemeClr val="tx1"/>
                </a:solidFill>
              </a:rPr>
              <a:t>User input</a:t>
            </a:r>
          </a:p>
        </p:txBody>
      </p:sp>
      <p:cxnSp>
        <p:nvCxnSpPr>
          <p:cNvPr id="94" name="Gerade Verbindung mit Pfeil 93">
            <a:extLst>
              <a:ext uri="{FF2B5EF4-FFF2-40B4-BE49-F238E27FC236}">
                <a16:creationId xmlns:a16="http://schemas.microsoft.com/office/drawing/2014/main" id="{3705EF80-0613-42AE-90DA-1AF5A9D006FF}"/>
              </a:ext>
            </a:extLst>
          </p:cNvPr>
          <p:cNvCxnSpPr>
            <a:cxnSpLocks/>
          </p:cNvCxnSpPr>
          <p:nvPr/>
        </p:nvCxnSpPr>
        <p:spPr>
          <a:xfrm>
            <a:off x="1559496" y="3068960"/>
            <a:ext cx="0" cy="21602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1DA73E15-9186-4976-BFDF-475BA229A098}"/>
              </a:ext>
            </a:extLst>
          </p:cNvPr>
          <p:cNvCxnSpPr>
            <a:cxnSpLocks/>
          </p:cNvCxnSpPr>
          <p:nvPr/>
        </p:nvCxnSpPr>
        <p:spPr>
          <a:xfrm>
            <a:off x="1271464" y="3068960"/>
            <a:ext cx="288032" cy="0"/>
          </a:xfrm>
          <a:prstGeom prst="straightConnector1">
            <a:avLst/>
          </a:prstGeom>
          <a:ln>
            <a:solidFill>
              <a:srgbClr val="003399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370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B4P</a:t>
            </a:r>
            <a:br>
              <a:rPr lang="en-US" dirty="0"/>
            </a:br>
            <a:r>
              <a:rPr lang="en-US" dirty="0"/>
              <a:t>Key Hassles. Conventional methods do not address the problems effectively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A31310-A7AC-4BC0-BBBE-F27F653B9A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479376" y="980728"/>
            <a:ext cx="4824536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Start with your task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79376" y="5589240"/>
            <a:ext cx="4824536" cy="360040"/>
          </a:xfrm>
          <a:prstGeom prst="rect">
            <a:avLst/>
          </a:prstGeom>
          <a:solidFill>
            <a:srgbClr val="FFFF9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Work done (past due date, poor quality)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479376" y="1484784"/>
            <a:ext cx="1440160" cy="57606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manually, etc.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479376" y="2348880"/>
            <a:ext cx="144016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manually or semi-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3071664" y="4149080"/>
            <a:ext cx="187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2351584" y="1484784"/>
            <a:ext cx="1872208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Cumbersome Exported Data</a:t>
            </a:r>
            <a:r>
              <a:rPr lang="en-US" sz="1000" dirty="0">
                <a:solidFill>
                  <a:schemeClr val="tx1"/>
                </a:solidFill>
              </a:rPr>
              <a:t> from databases if used directly to work with (e.g. limited formatting)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2351584" y="4869160"/>
            <a:ext cx="165618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on the results, incl. comments, etc.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3143672" y="3284984"/>
            <a:ext cx="1872208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</a:t>
            </a:r>
            <a:r>
              <a:rPr lang="en-US" sz="1000" dirty="0">
                <a:solidFill>
                  <a:schemeClr val="tx1"/>
                </a:solidFill>
              </a:rPr>
              <a:t> data on Excel.  Time-consuming analysis of multiple lists along the timeline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2279576" y="2204864"/>
            <a:ext cx="122413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Chars lost</a:t>
            </a:r>
            <a:r>
              <a:rPr lang="en-US" sz="1000" dirty="0">
                <a:solidFill>
                  <a:schemeClr val="tx1"/>
                </a:solidFill>
              </a:rPr>
              <a:t>, e.g. </a:t>
            </a: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3719736" y="2276872"/>
            <a:ext cx="1584176" cy="79208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</a:t>
            </a:r>
            <a:r>
              <a:rPr lang="en-US" sz="1000" dirty="0">
                <a:solidFill>
                  <a:schemeClr val="tx1"/>
                </a:solidFill>
              </a:rPr>
              <a:t>data formats! Excel cannot read it in or use it directly, data alignment needed. 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479376" y="3212976"/>
            <a:ext cx="1224136" cy="100811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 </a:t>
            </a:r>
            <a:r>
              <a:rPr lang="en-US" sz="1000" dirty="0">
                <a:solidFill>
                  <a:schemeClr val="tx1"/>
                </a:solidFill>
              </a:rPr>
              <a:t>in order to see the big picture effectively, do various lookups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endCxn id="6" idx="0"/>
          </p:cNvCxnSpPr>
          <p:nvPr/>
        </p:nvCxnSpPr>
        <p:spPr>
          <a:xfrm>
            <a:off x="1199456" y="1340768"/>
            <a:ext cx="0" cy="14401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1919536" y="1772816"/>
            <a:ext cx="432048" cy="3600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1199456" y="2060848"/>
            <a:ext cx="0" cy="288032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stCxn id="9" idx="3"/>
            <a:endCxn id="13" idx="0"/>
          </p:cNvCxnSpPr>
          <p:nvPr/>
        </p:nvCxnSpPr>
        <p:spPr>
          <a:xfrm>
            <a:off x="4223792" y="1808820"/>
            <a:ext cx="288032" cy="468052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1919536" y="2600908"/>
            <a:ext cx="1800200" cy="7200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endCxn id="11" idx="1"/>
          </p:cNvCxnSpPr>
          <p:nvPr/>
        </p:nvCxnSpPr>
        <p:spPr>
          <a:xfrm>
            <a:off x="1703512" y="3429000"/>
            <a:ext cx="1440160" cy="18002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2063552" y="2780928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471F817C-A93F-4D9E-BAF2-BF91CC8F2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816" y="1052736"/>
            <a:ext cx="792088" cy="576064"/>
          </a:xfrm>
          <a:prstGeom prst="rect">
            <a:avLst/>
          </a:prstGeom>
          <a:ln>
            <a:solidFill>
              <a:schemeClr val="accent5"/>
            </a:solidFill>
          </a:ln>
        </p:spPr>
      </p:pic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stCxn id="7" idx="3"/>
          </p:cNvCxnSpPr>
          <p:nvPr/>
        </p:nvCxnSpPr>
        <p:spPr>
          <a:xfrm>
            <a:off x="1919536" y="2600908"/>
            <a:ext cx="144016" cy="18002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endCxn id="12" idx="1"/>
          </p:cNvCxnSpPr>
          <p:nvPr/>
        </p:nvCxnSpPr>
        <p:spPr>
          <a:xfrm flipV="1">
            <a:off x="1919536" y="2420888"/>
            <a:ext cx="360040" cy="7200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stCxn id="26" idx="3"/>
            <a:endCxn id="8" idx="1"/>
          </p:cNvCxnSpPr>
          <p:nvPr/>
        </p:nvCxnSpPr>
        <p:spPr>
          <a:xfrm flipV="1">
            <a:off x="2279576" y="4401108"/>
            <a:ext cx="792088" cy="360040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407368" y="4509120"/>
            <a:ext cx="187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stCxn id="11" idx="2"/>
            <a:endCxn id="8" idx="0"/>
          </p:cNvCxnSpPr>
          <p:nvPr/>
        </p:nvCxnSpPr>
        <p:spPr>
          <a:xfrm flipH="1">
            <a:off x="4007768" y="3933056"/>
            <a:ext cx="72008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stCxn id="14" idx="2"/>
            <a:endCxn id="26" idx="0"/>
          </p:cNvCxnSpPr>
          <p:nvPr/>
        </p:nvCxnSpPr>
        <p:spPr>
          <a:xfrm>
            <a:off x="1091444" y="4221088"/>
            <a:ext cx="252028" cy="288032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endCxn id="8" idx="1"/>
          </p:cNvCxnSpPr>
          <p:nvPr/>
        </p:nvCxnSpPr>
        <p:spPr>
          <a:xfrm>
            <a:off x="1703512" y="3717032"/>
            <a:ext cx="1368152" cy="684076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stCxn id="26" idx="3"/>
          </p:cNvCxnSpPr>
          <p:nvPr/>
        </p:nvCxnSpPr>
        <p:spPr>
          <a:xfrm>
            <a:off x="2279576" y="4761148"/>
            <a:ext cx="504056" cy="108012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stCxn id="8" idx="2"/>
          </p:cNvCxnSpPr>
          <p:nvPr/>
        </p:nvCxnSpPr>
        <p:spPr>
          <a:xfrm flipH="1">
            <a:off x="3719736" y="4653136"/>
            <a:ext cx="288032" cy="21602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1847529" y="3573016"/>
            <a:ext cx="1080120" cy="792088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is slow with big data</a:t>
            </a:r>
            <a:r>
              <a:rPr lang="en-US" sz="1000" dirty="0">
                <a:solidFill>
                  <a:schemeClr val="tx1"/>
                </a:solidFill>
              </a:rPr>
              <a:t> when loading and processing (3’000 … &gt; 10 M rows)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endCxn id="21" idx="1"/>
          </p:cNvCxnSpPr>
          <p:nvPr/>
        </p:nvCxnSpPr>
        <p:spPr>
          <a:xfrm flipV="1">
            <a:off x="1703512" y="2996952"/>
            <a:ext cx="360040" cy="288032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hteck 37">
            <a:extLst>
              <a:ext uri="{FF2B5EF4-FFF2-40B4-BE49-F238E27FC236}">
                <a16:creationId xmlns:a16="http://schemas.microsoft.com/office/drawing/2014/main" id="{639445D0-F0FE-4FDC-A712-ED09E3B97D2D}"/>
              </a:ext>
            </a:extLst>
          </p:cNvPr>
          <p:cNvSpPr/>
          <p:nvPr/>
        </p:nvSpPr>
        <p:spPr>
          <a:xfrm>
            <a:off x="5663952" y="980728"/>
            <a:ext cx="6048672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Possible Solutions ?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7CBA56D5-4068-4FBE-AFF2-FF88A4E25DAC}"/>
              </a:ext>
            </a:extLst>
          </p:cNvPr>
          <p:cNvSpPr/>
          <p:nvPr/>
        </p:nvSpPr>
        <p:spPr>
          <a:xfrm>
            <a:off x="5663952" y="1484784"/>
            <a:ext cx="6048672" cy="4464496"/>
          </a:xfrm>
          <a:prstGeom prst="rect">
            <a:avLst/>
          </a:prstGeom>
          <a:solidFill>
            <a:srgbClr val="F2F2F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Macros: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OK for simple tasks, but cumbersome code and very slow when doing sophisticated work on big data.  E.g. combining 2 tables into 1 creates a lot of effort !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rgbClr val="C00000"/>
                </a:solidFill>
              </a:rPr>
              <a:t>Visual Basic macros can become sophisticated and deliver poor performance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Computer Program (C, Java, Python):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Custom software will get the job done very fast after you have spent significant time to write the program, debug it and get it running.  Difficult for others to understand.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Program text tend to get very big. You need to worry about every functional detail. And it takes a lot of time.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You need good programming know-how (training) and a development environment with language compiler.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rgbClr val="C00000"/>
                </a:solidFill>
              </a:rPr>
              <a:t>High performance, but very elaborate task until you have finalized your program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 or two: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Consultants are happy to solve your problems against cash.  They will offer decent solutions.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If you need further enhancements in the future, they ask for more cash.  You will depend on them.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rgbClr val="C00000"/>
                </a:solidFill>
              </a:rPr>
              <a:t>Money and time required until one problem solving has been accomplished</a:t>
            </a:r>
          </a:p>
        </p:txBody>
      </p: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stCxn id="10" idx="2"/>
          </p:cNvCxnSpPr>
          <p:nvPr/>
        </p:nvCxnSpPr>
        <p:spPr>
          <a:xfrm flipH="1">
            <a:off x="2999656" y="5373216"/>
            <a:ext cx="180020" cy="216024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endCxn id="11" idx="0"/>
          </p:cNvCxnSpPr>
          <p:nvPr/>
        </p:nvCxnSpPr>
        <p:spPr>
          <a:xfrm>
            <a:off x="3647728" y="3068960"/>
            <a:ext cx="432048" cy="216024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reihandform 243">
            <a:extLst>
              <a:ext uri="{FF2B5EF4-FFF2-40B4-BE49-F238E27FC236}">
                <a16:creationId xmlns:a16="http://schemas.microsoft.com/office/drawing/2014/main" id="{942DF992-7F4D-404F-932E-14EF3B898C15}"/>
              </a:ext>
            </a:extLst>
          </p:cNvPr>
          <p:cNvSpPr/>
          <p:nvPr/>
        </p:nvSpPr>
        <p:spPr>
          <a:xfrm>
            <a:off x="1015539" y="5013176"/>
            <a:ext cx="759981" cy="562062"/>
          </a:xfrm>
          <a:custGeom>
            <a:avLst/>
            <a:gdLst>
              <a:gd name="connsiteX0" fmla="*/ 354030 w 759981"/>
              <a:gd name="connsiteY0" fmla="*/ 0 h 562062"/>
              <a:gd name="connsiteX1" fmla="*/ 354030 w 759981"/>
              <a:gd name="connsiteY1" fmla="*/ 58722 h 562062"/>
              <a:gd name="connsiteX2" fmla="*/ 270140 w 759981"/>
              <a:gd name="connsiteY2" fmla="*/ 134223 h 562062"/>
              <a:gd name="connsiteX3" fmla="*/ 1692 w 759981"/>
              <a:gd name="connsiteY3" fmla="*/ 176168 h 562062"/>
              <a:gd name="connsiteX4" fmla="*/ 412753 w 759981"/>
              <a:gd name="connsiteY4" fmla="*/ 251669 h 562062"/>
              <a:gd name="connsiteX5" fmla="*/ 756701 w 759981"/>
              <a:gd name="connsiteY5" fmla="*/ 402671 h 562062"/>
              <a:gd name="connsiteX6" fmla="*/ 203028 w 759981"/>
              <a:gd name="connsiteY6" fmla="*/ 419449 h 562062"/>
              <a:gd name="connsiteX7" fmla="*/ 77193 w 759981"/>
              <a:gd name="connsiteY7" fmla="*/ 562062 h 562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981" h="562062">
                <a:moveTo>
                  <a:pt x="354030" y="0"/>
                </a:moveTo>
                <a:cubicBezTo>
                  <a:pt x="361021" y="18176"/>
                  <a:pt x="368012" y="36352"/>
                  <a:pt x="354030" y="58722"/>
                </a:cubicBezTo>
                <a:cubicBezTo>
                  <a:pt x="340048" y="81092"/>
                  <a:pt x="328863" y="114649"/>
                  <a:pt x="270140" y="134223"/>
                </a:cubicBezTo>
                <a:cubicBezTo>
                  <a:pt x="211417" y="153797"/>
                  <a:pt x="-22077" y="156594"/>
                  <a:pt x="1692" y="176168"/>
                </a:cubicBezTo>
                <a:cubicBezTo>
                  <a:pt x="25461" y="195742"/>
                  <a:pt x="286918" y="213919"/>
                  <a:pt x="412753" y="251669"/>
                </a:cubicBezTo>
                <a:cubicBezTo>
                  <a:pt x="538588" y="289419"/>
                  <a:pt x="791655" y="374708"/>
                  <a:pt x="756701" y="402671"/>
                </a:cubicBezTo>
                <a:cubicBezTo>
                  <a:pt x="721747" y="430634"/>
                  <a:pt x="316279" y="392884"/>
                  <a:pt x="203028" y="419449"/>
                </a:cubicBezTo>
                <a:cubicBezTo>
                  <a:pt x="89777" y="446014"/>
                  <a:pt x="83485" y="504038"/>
                  <a:pt x="77193" y="562062"/>
                </a:cubicBezTo>
              </a:path>
            </a:pathLst>
          </a:cu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>
            <a:off x="796036" y="2852257"/>
            <a:ext cx="475428" cy="360726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44" name="Grafik 43">
            <a:extLst>
              <a:ext uri="{FF2B5EF4-FFF2-40B4-BE49-F238E27FC236}">
                <a16:creationId xmlns:a16="http://schemas.microsoft.com/office/drawing/2014/main" id="{E3E1F010-7274-49F4-9640-7FB6AEE58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127" y="5229200"/>
            <a:ext cx="933215" cy="63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B4P</a:t>
            </a:r>
            <a:br>
              <a:rPr lang="en-US" dirty="0"/>
            </a:br>
            <a:r>
              <a:rPr lang="en-US" dirty="0"/>
              <a:t>Automate your processes to overcome all Hassles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A31310-A7AC-4BC0-BBBE-F27F653B9A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515D87C0-84E6-4279-8366-406B24B42EBB}"/>
              </a:ext>
            </a:extLst>
          </p:cNvPr>
          <p:cNvSpPr/>
          <p:nvPr/>
        </p:nvSpPr>
        <p:spPr>
          <a:xfrm>
            <a:off x="479376" y="980728"/>
            <a:ext cx="3096344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Start with your task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A1C9B4FC-3A49-449D-BBE7-9953D31287D2}"/>
              </a:ext>
            </a:extLst>
          </p:cNvPr>
          <p:cNvSpPr/>
          <p:nvPr/>
        </p:nvSpPr>
        <p:spPr>
          <a:xfrm>
            <a:off x="479376" y="5589240"/>
            <a:ext cx="3096344" cy="360040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Excellent work done on time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1CA1E174-D518-41EA-89B7-E4089D79A2CE}"/>
              </a:ext>
            </a:extLst>
          </p:cNvPr>
          <p:cNvSpPr/>
          <p:nvPr/>
        </p:nvSpPr>
        <p:spPr>
          <a:xfrm>
            <a:off x="479376" y="1484784"/>
            <a:ext cx="1440160" cy="57606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etc. automatically</a:t>
            </a:r>
          </a:p>
        </p:txBody>
      </p: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5966906A-4073-433A-8368-3BC8CE4C0E86}"/>
              </a:ext>
            </a:extLst>
          </p:cNvPr>
          <p:cNvCxnSpPr>
            <a:endCxn id="47" idx="0"/>
          </p:cNvCxnSpPr>
          <p:nvPr/>
        </p:nvCxnSpPr>
        <p:spPr>
          <a:xfrm>
            <a:off x="1199456" y="1340768"/>
            <a:ext cx="0" cy="144016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BDA73503-8E39-4E44-A6A3-3AF98F85E1F0}"/>
              </a:ext>
            </a:extLst>
          </p:cNvPr>
          <p:cNvCxnSpPr>
            <a:stCxn id="47" idx="2"/>
            <a:endCxn id="51" idx="0"/>
          </p:cNvCxnSpPr>
          <p:nvPr/>
        </p:nvCxnSpPr>
        <p:spPr>
          <a:xfrm>
            <a:off x="1199456" y="2060848"/>
            <a:ext cx="0" cy="288032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5C6555B0-FD6B-4D32-A940-AF15BFA3090A}"/>
              </a:ext>
            </a:extLst>
          </p:cNvPr>
          <p:cNvCxnSpPr>
            <a:stCxn id="51" idx="2"/>
          </p:cNvCxnSpPr>
          <p:nvPr/>
        </p:nvCxnSpPr>
        <p:spPr>
          <a:xfrm>
            <a:off x="1199456" y="3068960"/>
            <a:ext cx="0" cy="2520280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hteck 50">
            <a:extLst>
              <a:ext uri="{FF2B5EF4-FFF2-40B4-BE49-F238E27FC236}">
                <a16:creationId xmlns:a16="http://schemas.microsoft.com/office/drawing/2014/main" id="{145B2106-6679-4D23-B1FA-FBEE344E6672}"/>
              </a:ext>
            </a:extLst>
          </p:cNvPr>
          <p:cNvSpPr/>
          <p:nvPr/>
        </p:nvSpPr>
        <p:spPr>
          <a:xfrm>
            <a:off x="479376" y="2348880"/>
            <a:ext cx="1440160" cy="72008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Process the Data Automatically</a:t>
            </a:r>
            <a:r>
              <a:rPr lang="en-US" sz="1000" dirty="0">
                <a:solidFill>
                  <a:schemeClr val="tx1"/>
                </a:solidFill>
              </a:rPr>
              <a:t>,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reliably, and very rapidly with </a:t>
            </a:r>
            <a:r>
              <a:rPr lang="en-US" sz="1000" dirty="0" err="1">
                <a:solidFill>
                  <a:schemeClr val="tx1"/>
                </a:solidFill>
              </a:rPr>
              <a:t>B4P</a:t>
            </a:r>
            <a:endParaRPr lang="en-US" sz="1000" dirty="0">
              <a:solidFill>
                <a:schemeClr val="tx1"/>
              </a:solidFill>
            </a:endParaRPr>
          </a:p>
        </p:txBody>
      </p:sp>
      <p:pic>
        <p:nvPicPr>
          <p:cNvPr id="52" name="Grafik 51">
            <a:extLst>
              <a:ext uri="{FF2B5EF4-FFF2-40B4-BE49-F238E27FC236}">
                <a16:creationId xmlns:a16="http://schemas.microsoft.com/office/drawing/2014/main" id="{9879ADE4-D3F7-4213-8230-D7527F5BC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212" y="5085184"/>
            <a:ext cx="793500" cy="576064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id="{B8E60D12-3EF3-4F54-A6C1-3DB08B94D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212" y="1052736"/>
            <a:ext cx="792088" cy="576064"/>
          </a:xfrm>
          <a:prstGeom prst="rect">
            <a:avLst/>
          </a:prstGeom>
          <a:ln>
            <a:solidFill>
              <a:schemeClr val="accent5"/>
            </a:solidFill>
          </a:ln>
        </p:spPr>
      </p:pic>
      <p:pic>
        <p:nvPicPr>
          <p:cNvPr id="54" name="Grafik 53">
            <a:extLst>
              <a:ext uri="{FF2B5EF4-FFF2-40B4-BE49-F238E27FC236}">
                <a16:creationId xmlns:a16="http://schemas.microsoft.com/office/drawing/2014/main" id="{B3119FA5-6707-438F-9EB4-3F704D126A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1624" y="2348880"/>
            <a:ext cx="792088" cy="576064"/>
          </a:xfrm>
          <a:prstGeom prst="rect">
            <a:avLst/>
          </a:prstGeom>
        </p:spPr>
      </p:pic>
      <p:sp>
        <p:nvSpPr>
          <p:cNvPr id="62" name="Rechteck 61">
            <a:extLst>
              <a:ext uri="{FF2B5EF4-FFF2-40B4-BE49-F238E27FC236}">
                <a16:creationId xmlns:a16="http://schemas.microsoft.com/office/drawing/2014/main" id="{BFE68CAB-D568-43C3-A3AC-AA12AE3338D0}"/>
              </a:ext>
            </a:extLst>
          </p:cNvPr>
          <p:cNvSpPr/>
          <p:nvPr/>
        </p:nvSpPr>
        <p:spPr>
          <a:xfrm>
            <a:off x="4511824" y="980728"/>
            <a:ext cx="7200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 err="1">
                <a:solidFill>
                  <a:schemeClr val="tx1"/>
                </a:solidFill>
              </a:rPr>
              <a:t>B4P</a:t>
            </a:r>
            <a:r>
              <a:rPr lang="en-US" sz="1400" b="1" dirty="0">
                <a:solidFill>
                  <a:schemeClr val="tx1"/>
                </a:solidFill>
              </a:rPr>
              <a:t> – Automated Run-Time System + Language</a:t>
            </a: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E138E024-3ABC-4F32-BAC2-B8F4FECA09F2}"/>
              </a:ext>
            </a:extLst>
          </p:cNvPr>
          <p:cNvSpPr/>
          <p:nvPr/>
        </p:nvSpPr>
        <p:spPr>
          <a:xfrm>
            <a:off x="4511824" y="1484784"/>
            <a:ext cx="7200000" cy="446449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Based on 12 years of commercial experience!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b="1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The Language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 simple, easy to read, easy to learn syntax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data sets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Very powerful feature set and large function library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Compact formulation methods for powerful processing steps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Many problems can be solved using a few statements only.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b="1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The Run-Time Machine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The lean architecture of the run-time machine delivers </a:t>
            </a:r>
            <a:r>
              <a:rPr lang="en-US" sz="1200" b="1" dirty="0">
                <a:solidFill>
                  <a:schemeClr val="tx1"/>
                </a:solidFill>
              </a:rPr>
              <a:t>full machine performance </a:t>
            </a:r>
            <a:r>
              <a:rPr lang="en-US" sz="1200" dirty="0">
                <a:solidFill>
                  <a:schemeClr val="tx1"/>
                </a:solidFill>
              </a:rPr>
              <a:t>"on bare metal"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various data formats </a:t>
            </a:r>
            <a:r>
              <a:rPr lang="en-US" sz="1200" dirty="0">
                <a:solidFill>
                  <a:schemeClr val="tx1"/>
                </a:solidFill>
              </a:rPr>
              <a:t>(Excel, HTML, XML, JSON, text files, etc., full UNICODE)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Matter of seconds, not minutes or hours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Supports 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 (e.g. colors, multiple Excel sheets, ...)</a:t>
            </a:r>
          </a:p>
        </p:txBody>
      </p:sp>
      <p:grpSp>
        <p:nvGrpSpPr>
          <p:cNvPr id="64" name="Gruppieren 63">
            <a:extLst>
              <a:ext uri="{FF2B5EF4-FFF2-40B4-BE49-F238E27FC236}">
                <a16:creationId xmlns:a16="http://schemas.microsoft.com/office/drawing/2014/main" id="{F512BE5E-C56A-46EE-97BC-CD8138C6D33B}"/>
              </a:ext>
            </a:extLst>
          </p:cNvPr>
          <p:cNvGrpSpPr/>
          <p:nvPr/>
        </p:nvGrpSpPr>
        <p:grpSpPr>
          <a:xfrm>
            <a:off x="1307607" y="3620152"/>
            <a:ext cx="504056" cy="672944"/>
            <a:chOff x="8316416" y="2100120"/>
            <a:chExt cx="348139" cy="464784"/>
          </a:xfrm>
        </p:grpSpPr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4B9DF12E-9E51-465E-962A-D1601FA27CB7}"/>
                </a:ext>
              </a:extLst>
            </p:cNvPr>
            <p:cNvSpPr/>
            <p:nvPr/>
          </p:nvSpPr>
          <p:spPr>
            <a:xfrm>
              <a:off x="8371646" y="2285261"/>
              <a:ext cx="216024" cy="216024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66" name="Grafik 65">
              <a:extLst>
                <a:ext uri="{FF2B5EF4-FFF2-40B4-BE49-F238E27FC236}">
                  <a16:creationId xmlns:a16="http://schemas.microsoft.com/office/drawing/2014/main" id="{ECFCED73-C2F5-4AB5-B8D1-7E8D7AAE7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316416" y="2100120"/>
              <a:ext cx="348139" cy="464784"/>
            </a:xfrm>
            <a:prstGeom prst="rect">
              <a:avLst/>
            </a:prstGeom>
          </p:spPr>
        </p:pic>
      </p:grpSp>
      <p:pic>
        <p:nvPicPr>
          <p:cNvPr id="67" name="Grafik 66">
            <a:extLst>
              <a:ext uri="{FF2B5EF4-FFF2-40B4-BE49-F238E27FC236}">
                <a16:creationId xmlns:a16="http://schemas.microsoft.com/office/drawing/2014/main" id="{2004B6DB-8280-4B79-8E74-AF2BF2248812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07568" y="5020523"/>
            <a:ext cx="432048" cy="568717"/>
          </a:xfrm>
          <a:prstGeom prst="rect">
            <a:avLst/>
          </a:prstGeom>
        </p:spPr>
      </p:pic>
      <p:sp>
        <p:nvSpPr>
          <p:cNvPr id="68" name="Rechteck 67">
            <a:extLst>
              <a:ext uri="{FF2B5EF4-FFF2-40B4-BE49-F238E27FC236}">
                <a16:creationId xmlns:a16="http://schemas.microsoft.com/office/drawing/2014/main" id="{A5397BFC-2B4C-4334-A3DE-C00834407797}"/>
              </a:ext>
            </a:extLst>
          </p:cNvPr>
          <p:cNvSpPr/>
          <p:nvPr/>
        </p:nvSpPr>
        <p:spPr>
          <a:xfrm>
            <a:off x="1271464" y="4149080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Taking seconds !</a:t>
            </a:r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0B710A1D-0DC2-48F8-A453-D4652073A5F5}"/>
              </a:ext>
            </a:extLst>
          </p:cNvPr>
          <p:cNvSpPr/>
          <p:nvPr/>
        </p:nvSpPr>
        <p:spPr>
          <a:xfrm>
            <a:off x="2423592" y="2852936"/>
            <a:ext cx="1296144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Gaining speed !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37788A02-E7F1-4E93-8704-E2CE7867890A}"/>
              </a:ext>
            </a:extLst>
          </p:cNvPr>
          <p:cNvSpPr/>
          <p:nvPr/>
        </p:nvSpPr>
        <p:spPr>
          <a:xfrm>
            <a:off x="6023992" y="5229200"/>
            <a:ext cx="792088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Load</a:t>
            </a:r>
          </a:p>
          <a:p>
            <a:pPr algn="ctr"/>
            <a:r>
              <a:rPr lang="en-US" sz="1000" b="1" dirty="0">
                <a:solidFill>
                  <a:schemeClr val="tx1"/>
                </a:solidFill>
              </a:rPr>
              <a:t>the data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E0B3AE6C-BAC5-4F3B-BFBC-8E89A1CFCA39}"/>
              </a:ext>
            </a:extLst>
          </p:cNvPr>
          <p:cNvSpPr/>
          <p:nvPr/>
        </p:nvSpPr>
        <p:spPr>
          <a:xfrm>
            <a:off x="7032104" y="5229200"/>
            <a:ext cx="792088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Check</a:t>
            </a:r>
          </a:p>
          <a:p>
            <a:pPr algn="ctr"/>
            <a:r>
              <a:rPr lang="en-US" sz="1000" b="1" dirty="0">
                <a:solidFill>
                  <a:schemeClr val="tx1"/>
                </a:solidFill>
              </a:rPr>
              <a:t>the data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61883C19-0D58-404A-9D28-711DA8171424}"/>
              </a:ext>
            </a:extLst>
          </p:cNvPr>
          <p:cNvSpPr/>
          <p:nvPr/>
        </p:nvSpPr>
        <p:spPr>
          <a:xfrm>
            <a:off x="8040216" y="5229200"/>
            <a:ext cx="792088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Process</a:t>
            </a:r>
          </a:p>
          <a:p>
            <a:pPr algn="ctr"/>
            <a:r>
              <a:rPr lang="en-US" sz="1000" b="1" dirty="0">
                <a:solidFill>
                  <a:schemeClr val="tx1"/>
                </a:solidFill>
              </a:rPr>
              <a:t>the data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43A61B8B-9D46-4EC5-9971-6F57F5BF30D9}"/>
              </a:ext>
            </a:extLst>
          </p:cNvPr>
          <p:cNvSpPr/>
          <p:nvPr/>
        </p:nvSpPr>
        <p:spPr>
          <a:xfrm>
            <a:off x="9048328" y="5229200"/>
            <a:ext cx="792088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Save</a:t>
            </a:r>
          </a:p>
          <a:p>
            <a:pPr algn="ctr"/>
            <a:r>
              <a:rPr lang="en-US" sz="1000" b="1" dirty="0">
                <a:solidFill>
                  <a:schemeClr val="tx1"/>
                </a:solidFill>
              </a:rPr>
              <a:t>the work</a:t>
            </a:r>
          </a:p>
        </p:txBody>
      </p:sp>
      <p:sp>
        <p:nvSpPr>
          <p:cNvPr id="34" name="Gleichschenkliges Dreieck 33">
            <a:extLst>
              <a:ext uri="{FF2B5EF4-FFF2-40B4-BE49-F238E27FC236}">
                <a16:creationId xmlns:a16="http://schemas.microsoft.com/office/drawing/2014/main" id="{0738E995-1078-44C1-BA94-DFC402927848}"/>
              </a:ext>
            </a:extLst>
          </p:cNvPr>
          <p:cNvSpPr/>
          <p:nvPr/>
        </p:nvSpPr>
        <p:spPr>
          <a:xfrm rot="5400000">
            <a:off x="6862921" y="53732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35" name="Gleichschenkliges Dreieck 34">
            <a:extLst>
              <a:ext uri="{FF2B5EF4-FFF2-40B4-BE49-F238E27FC236}">
                <a16:creationId xmlns:a16="http://schemas.microsoft.com/office/drawing/2014/main" id="{B56D1340-E016-437C-808A-52F5DE70D1AE}"/>
              </a:ext>
            </a:extLst>
          </p:cNvPr>
          <p:cNvSpPr/>
          <p:nvPr/>
        </p:nvSpPr>
        <p:spPr>
          <a:xfrm rot="5400000">
            <a:off x="7871033" y="53732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36" name="Gleichschenkliges Dreieck 35">
            <a:extLst>
              <a:ext uri="{FF2B5EF4-FFF2-40B4-BE49-F238E27FC236}">
                <a16:creationId xmlns:a16="http://schemas.microsoft.com/office/drawing/2014/main" id="{CFD6FF05-3536-4549-9590-92D5B3A9D377}"/>
              </a:ext>
            </a:extLst>
          </p:cNvPr>
          <p:cNvSpPr/>
          <p:nvPr/>
        </p:nvSpPr>
        <p:spPr>
          <a:xfrm rot="5400000">
            <a:off x="8879145" y="53732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F6687541-0E7B-485A-AA55-B58FED89BB6F}"/>
              </a:ext>
            </a:extLst>
          </p:cNvPr>
          <p:cNvCxnSpPr/>
          <p:nvPr/>
        </p:nvCxnSpPr>
        <p:spPr>
          <a:xfrm>
            <a:off x="6023992" y="5085184"/>
            <a:ext cx="3816424" cy="0"/>
          </a:xfrm>
          <a:prstGeom prst="straightConnector1">
            <a:avLst/>
          </a:prstGeom>
          <a:ln>
            <a:solidFill>
              <a:srgbClr val="0033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Ellipse 37">
            <a:extLst>
              <a:ext uri="{FF2B5EF4-FFF2-40B4-BE49-F238E27FC236}">
                <a16:creationId xmlns:a16="http://schemas.microsoft.com/office/drawing/2014/main" id="{E40498F6-5F75-49AC-98DD-18D82167819B}"/>
              </a:ext>
            </a:extLst>
          </p:cNvPr>
          <p:cNvSpPr/>
          <p:nvPr/>
        </p:nvSpPr>
        <p:spPr>
          <a:xfrm>
            <a:off x="9344317" y="4824317"/>
            <a:ext cx="312772" cy="312772"/>
          </a:xfrm>
          <a:prstGeom prst="ellipse">
            <a:avLst/>
          </a:prstGeom>
          <a:solidFill>
            <a:schemeClr val="bg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7254944C-BFA7-41A9-9002-F918A1862418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64352" y="4556259"/>
            <a:ext cx="504056" cy="67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209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8640"/>
            <a:ext cx="11232000" cy="717944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B4P</a:t>
            </a:r>
            <a:br>
              <a:rPr lang="en-US" dirty="0"/>
            </a:br>
            <a:r>
              <a:rPr lang="en-US" dirty="0"/>
              <a:t>Supported Data Formats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3F67B9F-B2E9-4E77-8AB0-94FFB8638E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rgbClr val="ECF2F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.xlsx, .</a:t>
            </a:r>
            <a:r>
              <a:rPr lang="en-US" sz="1200" dirty="0" err="1">
                <a:solidFill>
                  <a:schemeClr val="tx1"/>
                </a:solidFill>
              </a:rPr>
              <a:t>xlsm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.csv comma and tab separated files</a:t>
            </a:r>
          </a:p>
          <a:p>
            <a:pPr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HTML, </a:t>
            </a:r>
            <a:r>
              <a:rPr lang="en-US" sz="1200" dirty="0" err="1">
                <a:solidFill>
                  <a:schemeClr val="tx1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XML formats (depending what the database is producing).  Examples: Salesforce, Oracle, SAP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JSON files (JavaScript Object Notation format)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.csv comma / tab / semicolon / ... separated files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text files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311520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311440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.csv comma separated files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.</a:t>
            </a:r>
            <a:r>
              <a:rPr lang="en-US" sz="1200" dirty="0" err="1">
                <a:solidFill>
                  <a:schemeClr val="tx1"/>
                </a:solidFill>
              </a:rPr>
              <a:t>xls</a:t>
            </a:r>
            <a:r>
              <a:rPr lang="en-US" sz="1200" dirty="0">
                <a:solidFill>
                  <a:schemeClr val="tx1"/>
                </a:solidFill>
              </a:rPr>
              <a:t> (Excel 2003 XML format – not the latest, but the most compact way to include stylish features on tables, rows, columns and cells, and store multiple tables in one Excel file)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.html (incl. various formatting options)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.xml (planned)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.csv comma / tab / semicolon / ... separated files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JSON files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</p:txBody>
      </p:sp>
      <p:pic>
        <p:nvPicPr>
          <p:cNvPr id="52" name="Grafik 51">
            <a:extLst>
              <a:ext uri="{FF2B5EF4-FFF2-40B4-BE49-F238E27FC236}">
                <a16:creationId xmlns:a16="http://schemas.microsoft.com/office/drawing/2014/main" id="{7F22C7C7-4B3B-4733-8F38-09710B34A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832" y="1484784"/>
            <a:ext cx="360040" cy="360040"/>
          </a:xfrm>
          <a:prstGeom prst="rect">
            <a:avLst/>
          </a:prstGeom>
        </p:spPr>
      </p:pic>
      <p:pic>
        <p:nvPicPr>
          <p:cNvPr id="53" name="Grafik 52">
            <a:extLst>
              <a:ext uri="{FF2B5EF4-FFF2-40B4-BE49-F238E27FC236}">
                <a16:creationId xmlns:a16="http://schemas.microsoft.com/office/drawing/2014/main" id="{6FD6787B-56BD-4B58-A377-DD19A6022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5976" y="1484784"/>
            <a:ext cx="360040" cy="360040"/>
          </a:xfrm>
          <a:prstGeom prst="rect">
            <a:avLst/>
          </a:prstGeom>
        </p:spPr>
      </p:pic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479376" y="5589240"/>
            <a:ext cx="10873208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Additional data formats can be supported on request, e.g. by library extension</a:t>
            </a:r>
          </a:p>
        </p:txBody>
      </p: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B4P</a:t>
            </a:r>
            <a:br>
              <a:rPr lang="en-US" dirty="0"/>
            </a:br>
            <a:r>
              <a:rPr lang="en-US" dirty="0"/>
              <a:t>The Programming Language – Unparalleled Compactness and Easy to Read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3F67B9F-B2E9-4E77-8AB0-94FFB8638E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D29CF4C-02C3-41AB-859A-1B6D16421032}"/>
              </a:ext>
            </a:extLst>
          </p:cNvPr>
          <p:cNvSpPr/>
          <p:nvPr/>
        </p:nvSpPr>
        <p:spPr>
          <a:xfrm>
            <a:off x="479376" y="2636912"/>
            <a:ext cx="10081120" cy="237626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Ins="72000" bIns="72000" rtlCol="0" anchor="t" anchorCtr="0"/>
          <a:lstStyle/>
          <a:p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(Office Library); // Needed if you want to load Excel files, as it is implemented in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B4P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language</a:t>
            </a:r>
          </a:p>
          <a:p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5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Football Membership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5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Soccer Membership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List.csv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); // Beginners are Novices here</a:t>
            </a:r>
          </a:p>
          <a:p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5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{Family Name, City}, {Last Name, Town} );</a:t>
            </a:r>
          </a:p>
          <a:p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5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[Level]==Novice, [Level]=Beginner );</a:t>
            </a:r>
          </a:p>
          <a:p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5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5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{Last Name, First Name}, {Level, Town}, append, " or " );</a:t>
            </a:r>
          </a:p>
          <a:p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table sort rows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5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{Level, Last Name, First Name});</a:t>
            </a:r>
          </a:p>
          <a:p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table rearrange columns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5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{Level, First Name, Last Name, Town} );</a:t>
            </a:r>
          </a:p>
          <a:p>
            <a:endParaRPr lang="en-US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5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New Soccer Club Membership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EXCEL );</a:t>
            </a:r>
          </a:p>
          <a:p>
            <a:endParaRPr lang="en-US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("New soccer club has ", table length( soccer club ), " members. Enjoy playing.");</a:t>
            </a:r>
          </a:p>
          <a:p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2D3C9B0-96FE-4862-8D37-1AFD20E2F4F5}"/>
              </a:ext>
            </a:extLst>
          </p:cNvPr>
          <p:cNvSpPr/>
          <p:nvPr/>
        </p:nvSpPr>
        <p:spPr>
          <a:xfrm>
            <a:off x="479376" y="1052736"/>
            <a:ext cx="1008112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In the example below, only 10 lines of code are needed to combine membership lists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of two clubs which plan to merge into one society.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0DF3948-FABC-425E-9086-0154E06848FE}"/>
              </a:ext>
            </a:extLst>
          </p:cNvPr>
          <p:cNvSpPr/>
          <p:nvPr/>
        </p:nvSpPr>
        <p:spPr>
          <a:xfrm>
            <a:off x="479376" y="1844824"/>
            <a:ext cx="2242864" cy="72008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Simple statements </a:t>
            </a:r>
            <a:r>
              <a:rPr lang="en-US" sz="1400" dirty="0">
                <a:solidFill>
                  <a:schemeClr val="tx1"/>
                </a:solidFill>
              </a:rPr>
              <a:t>non-</a:t>
            </a:r>
          </a:p>
          <a:p>
            <a:r>
              <a:rPr lang="en-US" sz="1400" dirty="0">
                <a:solidFill>
                  <a:schemeClr val="tx1"/>
                </a:solidFill>
              </a:rPr>
              <a:t>programmer can already</a:t>
            </a:r>
          </a:p>
          <a:p>
            <a:r>
              <a:rPr lang="en-US" sz="1400" dirty="0">
                <a:solidFill>
                  <a:schemeClr val="tx1"/>
                </a:solidFill>
              </a:rPr>
              <a:t>understand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AD36DE4-03DB-4CE7-84ED-E0C5D5AF913C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1343472" y="2564904"/>
            <a:ext cx="257336" cy="43204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597D139-5380-4D42-ACF5-1667A5C59581}"/>
              </a:ext>
            </a:extLst>
          </p:cNvPr>
          <p:cNvSpPr/>
          <p:nvPr/>
        </p:nvSpPr>
        <p:spPr>
          <a:xfrm>
            <a:off x="3431704" y="5085184"/>
            <a:ext cx="2520280" cy="79208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dirty="0">
                <a:solidFill>
                  <a:schemeClr val="tx1"/>
                </a:solidFill>
              </a:rPr>
              <a:t>Change the table contents using 1 simple statement</a:t>
            </a:r>
          </a:p>
          <a:p>
            <a:r>
              <a:rPr lang="en-US" sz="1400" dirty="0">
                <a:solidFill>
                  <a:schemeClr val="tx1"/>
                </a:solidFill>
              </a:rPr>
              <a:t>(</a:t>
            </a:r>
            <a:r>
              <a:rPr lang="en-US" sz="1400" b="1" dirty="0">
                <a:solidFill>
                  <a:schemeClr val="tx1"/>
                </a:solidFill>
              </a:rPr>
              <a:t>No loops</a:t>
            </a:r>
            <a:r>
              <a:rPr lang="en-US" sz="1400" dirty="0">
                <a:solidFill>
                  <a:schemeClr val="tx1"/>
                </a:solidFill>
              </a:rPr>
              <a:t> to be coded)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4FF4C8E5-2C07-4C59-9BCC-25CCAB2FB315}"/>
              </a:ext>
            </a:extLst>
          </p:cNvPr>
          <p:cNvCxnSpPr>
            <a:cxnSpLocks/>
          </p:cNvCxnSpPr>
          <p:nvPr/>
        </p:nvCxnSpPr>
        <p:spPr>
          <a:xfrm flipH="1" flipV="1">
            <a:off x="2783632" y="3645024"/>
            <a:ext cx="1224136" cy="144016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CA310000-C667-4F98-8AB3-D0D37778C4FC}"/>
              </a:ext>
            </a:extLst>
          </p:cNvPr>
          <p:cNvSpPr/>
          <p:nvPr/>
        </p:nvSpPr>
        <p:spPr>
          <a:xfrm>
            <a:off x="479376" y="5085184"/>
            <a:ext cx="2448272" cy="79208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Compact </a:t>
            </a:r>
            <a:r>
              <a:rPr lang="en-US" sz="1400" dirty="0">
                <a:solidFill>
                  <a:schemeClr val="tx1"/>
                </a:solidFill>
              </a:rPr>
              <a:t>- One statement:</a:t>
            </a:r>
          </a:p>
          <a:p>
            <a:r>
              <a:rPr lang="en-US" sz="1400" dirty="0">
                <a:solidFill>
                  <a:schemeClr val="tx1"/>
                </a:solidFill>
              </a:rPr>
              <a:t>Merge 2 tables, with matching</a:t>
            </a:r>
          </a:p>
          <a:p>
            <a:r>
              <a:rPr lang="en-US" sz="1400" dirty="0">
                <a:solidFill>
                  <a:schemeClr val="tx1"/>
                </a:solidFill>
              </a:rPr>
              <a:t>up on full names.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6D5134E-175A-47AE-BDEB-64DD0862374C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1559496" y="3789040"/>
            <a:ext cx="144016" cy="129614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0EE2B55-6E0D-4CCA-A38D-5A903AE385C5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6240016" y="4509120"/>
            <a:ext cx="1440160" cy="57606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B1627C51-2B1E-4C10-9D62-E3084374C51F}"/>
              </a:ext>
            </a:extLst>
          </p:cNvPr>
          <p:cNvSpPr/>
          <p:nvPr/>
        </p:nvSpPr>
        <p:spPr>
          <a:xfrm>
            <a:off x="6456040" y="5085184"/>
            <a:ext cx="2448272" cy="79208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dirty="0">
                <a:solidFill>
                  <a:schemeClr val="tx1"/>
                </a:solidFill>
              </a:rPr>
              <a:t>Save file in Excel format</a:t>
            </a:r>
          </a:p>
          <a:p>
            <a:r>
              <a:rPr lang="fr-CH" sz="1400" b="1" dirty="0">
                <a:solidFill>
                  <a:schemeClr val="tx1"/>
                </a:solidFill>
              </a:rPr>
              <a:t>«Prêt-à-présenter»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CFE337BD-109D-43D2-92C4-AF5B4AB1D469}"/>
              </a:ext>
            </a:extLst>
          </p:cNvPr>
          <p:cNvSpPr/>
          <p:nvPr/>
        </p:nvSpPr>
        <p:spPr>
          <a:xfrm>
            <a:off x="2855640" y="1844824"/>
            <a:ext cx="4824536" cy="72008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dirty="0">
                <a:solidFill>
                  <a:schemeClr val="tx1"/>
                </a:solidFill>
              </a:rPr>
              <a:t>Variable names, table names, column header names and function names may consist of </a:t>
            </a:r>
            <a:r>
              <a:rPr lang="en-US" sz="1400" b="1" dirty="0">
                <a:solidFill>
                  <a:schemeClr val="tx1"/>
                </a:solidFill>
              </a:rPr>
              <a:t>multiple words!</a:t>
            </a:r>
          </a:p>
          <a:p>
            <a:r>
              <a:rPr lang="en-US" sz="1400" dirty="0">
                <a:solidFill>
                  <a:schemeClr val="tx1"/>
                </a:solidFill>
              </a:rPr>
              <a:t>Easy to read !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C1D96F7-751A-446B-9C7A-453D392B1BF3}"/>
              </a:ext>
            </a:extLst>
          </p:cNvPr>
          <p:cNvCxnSpPr>
            <a:cxnSpLocks/>
          </p:cNvCxnSpPr>
          <p:nvPr/>
        </p:nvCxnSpPr>
        <p:spPr>
          <a:xfrm>
            <a:off x="3359696" y="2564904"/>
            <a:ext cx="360040" cy="43204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954F1B3B-0769-46A4-A28E-8EDF160993D4}"/>
              </a:ext>
            </a:extLst>
          </p:cNvPr>
          <p:cNvCxnSpPr>
            <a:cxnSpLocks/>
          </p:cNvCxnSpPr>
          <p:nvPr/>
        </p:nvCxnSpPr>
        <p:spPr>
          <a:xfrm>
            <a:off x="4799856" y="2564904"/>
            <a:ext cx="288032" cy="79208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hteck 22">
            <a:extLst>
              <a:ext uri="{FF2B5EF4-FFF2-40B4-BE49-F238E27FC236}">
                <a16:creationId xmlns:a16="http://schemas.microsoft.com/office/drawing/2014/main" id="{D4137A9D-AC23-4DE4-A3FF-5A9084B69CB7}"/>
              </a:ext>
            </a:extLst>
          </p:cNvPr>
          <p:cNvSpPr/>
          <p:nvPr/>
        </p:nvSpPr>
        <p:spPr>
          <a:xfrm>
            <a:off x="7968208" y="1844824"/>
            <a:ext cx="2592288" cy="720080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EXCEL Sheets </a:t>
            </a:r>
            <a:r>
              <a:rPr lang="en-US" sz="1400" dirty="0">
                <a:solidFill>
                  <a:schemeClr val="tx1"/>
                </a:solidFill>
              </a:rPr>
              <a:t>are loaded directly.  Visible sheet is taken if not specified otherwise.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D6FD826F-B4F5-4E10-914F-75298D130AC9}"/>
              </a:ext>
            </a:extLst>
          </p:cNvPr>
          <p:cNvCxnSpPr>
            <a:cxnSpLocks/>
          </p:cNvCxnSpPr>
          <p:nvPr/>
        </p:nvCxnSpPr>
        <p:spPr>
          <a:xfrm flipH="1">
            <a:off x="6528048" y="2564904"/>
            <a:ext cx="2088232" cy="50405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zmclMY7VUi8cOeK9Rr1E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rOwVmk75kSKyV1I0Mc9q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0</TotalTime>
  <Words>1812</Words>
  <Application>Microsoft Office PowerPoint</Application>
  <PresentationFormat>Breitbild</PresentationFormat>
  <Paragraphs>191</Paragraphs>
  <Slides>10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 Release 8.00  2020-01-05 "Friedrich Dürrenmatt"  Transforming Big Data into Powerful Insights   A powerful programming language and analytics engine enabling rapid results.  </vt:lpstr>
      <vt:lpstr>Beyond4P changed to B4P – Beyond Former Performance What's new ?</vt:lpstr>
      <vt:lpstr>PowerPoint-Präsentation</vt:lpstr>
      <vt:lpstr>B4P Pictogram Ideas</vt:lpstr>
      <vt:lpstr>B4P Problem Statement – Automate your manual activities putting info together</vt:lpstr>
      <vt:lpstr>B4P Key Hassles. Conventional methods do not address the problems effectively</vt:lpstr>
      <vt:lpstr>B4P Automate your processes to overcome all Hassles</vt:lpstr>
      <vt:lpstr>B4P Supported Data Formats</vt:lpstr>
      <vt:lpstr>B4P The Programming Language – Unparalleled Compactness and Easy to Read</vt:lpstr>
      <vt:lpstr>B4P Input and output of the soccer and football club program example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Beyond4P Beyond former expectations of Performance, Productivity, Predictability and Professionalism  An unparalleled programming language for high performance data and table processing</dc:title>
  <dc:creator>Georg zur Bonsen</dc:creator>
  <cp:lastModifiedBy>zur bonsen georg</cp:lastModifiedBy>
  <cp:revision>198</cp:revision>
  <cp:lastPrinted>2012-05-04T14:30:29Z</cp:lastPrinted>
  <dcterms:created xsi:type="dcterms:W3CDTF">2016-02-06T20:40:56Z</dcterms:created>
  <dcterms:modified xsi:type="dcterms:W3CDTF">2021-01-02T22:48:08Z</dcterms:modified>
</cp:coreProperties>
</file>